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4"/>
  </p:sldMasterIdLst>
  <p:notesMasterIdLst>
    <p:notesMasterId r:id="rId22"/>
  </p:notesMasterIdLst>
  <p:handoutMasterIdLst>
    <p:handoutMasterId r:id="rId23"/>
  </p:handoutMasterIdLst>
  <p:sldIdLst>
    <p:sldId id="296" r:id="rId5"/>
    <p:sldId id="295" r:id="rId6"/>
    <p:sldId id="314" r:id="rId7"/>
    <p:sldId id="315" r:id="rId8"/>
    <p:sldId id="325" r:id="rId9"/>
    <p:sldId id="320" r:id="rId10"/>
    <p:sldId id="313" r:id="rId11"/>
    <p:sldId id="321" r:id="rId12"/>
    <p:sldId id="322" r:id="rId13"/>
    <p:sldId id="312" r:id="rId14"/>
    <p:sldId id="326" r:id="rId15"/>
    <p:sldId id="316" r:id="rId16"/>
    <p:sldId id="323" r:id="rId17"/>
    <p:sldId id="324" r:id="rId18"/>
    <p:sldId id="319" r:id="rId19"/>
    <p:sldId id="328" r:id="rId20"/>
    <p:sldId id="31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310" autoAdjust="0"/>
  </p:normalViewPr>
  <p:slideViewPr>
    <p:cSldViewPr snapToGrid="0">
      <p:cViewPr varScale="1">
        <p:scale>
          <a:sx n="102" d="100"/>
          <a:sy n="102" d="100"/>
        </p:scale>
        <p:origin x="37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57BDD2-FD8F-DB97-3B52-B87D6F3C20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B646F6-9457-BD67-7C83-65FAA5E751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9A72A-4651-45C7-9E42-35BFFD46D92F}" type="datetimeFigureOut">
              <a:rPr lang="en-US" smtClean="0"/>
              <a:t>10/3/2024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0DE2B-367D-0F52-FAA8-3ACF1E4EAA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C8EAA-C094-412A-F8A7-2165B600C3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88172-A614-444B-9E98-71B10C8CD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80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49352-39CB-486C-AEA5-5D17795DD0C7}" type="datetimeFigureOut">
              <a:rPr lang="en-US" smtClean="0"/>
              <a:t>10/3/2024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E6F85-6220-421D-9203-84F526C4C6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19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31816-AF2F-1242-F46B-D491A845E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A44CE-7EA8-1458-D688-33AE22854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EC9CE-4E9C-5EDC-E164-36D0F5B6D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87164-08E0-C6EF-2F03-E48C6796A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5605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3996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1952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489960" y="822961"/>
              <a:ext cx="5212080" cy="5212080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" name="Freeform: Shape 19">
            <a:extLst>
              <a:ext uri="{FF2B5EF4-FFF2-40B4-BE49-F238E27FC236}">
                <a16:creationId xmlns:a16="http://schemas.microsoft.com/office/drawing/2014/main" id="{9829D3BA-2CE1-52FA-09B7-96BDEAF53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124200" y="459028"/>
            <a:ext cx="5943600" cy="5939944"/>
          </a:xfrm>
          <a:prstGeom prst="ellipse">
            <a:avLst/>
          </a:prstGeom>
          <a:gradFill flip="none" rotWithShape="1">
            <a:gsLst>
              <a:gs pos="7000">
                <a:schemeClr val="accent5">
                  <a:alpha val="3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1731702"/>
            <a:ext cx="10241280" cy="3394596"/>
          </a:xfrm>
        </p:spPr>
        <p:txBody>
          <a:bodyPr anchor="ctr" anchorCtr="0"/>
          <a:lstStyle>
            <a:lvl1pPr algn="ctr"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3DD31-8C23-CEA0-7016-E263E3AE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401228"/>
            <a:ext cx="12192000" cy="456772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60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52400" y="161109"/>
            <a:ext cx="6400800" cy="609446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2071713" y="2385989"/>
            <a:ext cx="1951041" cy="609446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1810016" y="1721821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75528" y="-614277"/>
            <a:ext cx="4400609" cy="5637268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314338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189782"/>
            <a:ext cx="5219086" cy="383013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39649" y="1823065"/>
            <a:ext cx="393649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887059" y="2009950"/>
            <a:ext cx="4529559" cy="3725411"/>
          </a:xfrm>
        </p:spPr>
        <p:txBody>
          <a:bodyPr anchor="ctr">
            <a:normAutofit/>
          </a:bodyPr>
          <a:lstStyle>
            <a:lvl1pPr marL="457200" indent="-2286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212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rot="16200000" flipH="1">
              <a:off x="4063256" y="400727"/>
              <a:ext cx="4065484" cy="8849062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590550"/>
            <a:ext cx="10241280" cy="1439418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9302-4099-D96F-C590-EF27DFFCD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5360" y="2408517"/>
            <a:ext cx="10241280" cy="8323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36576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379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6656623-465F-ABF1-A0A3-D5DED6EB1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809" y="0"/>
            <a:ext cx="6113515" cy="6411879"/>
            <a:chOff x="-17809" y="0"/>
            <a:chExt cx="6113515" cy="641187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2DFFA2-22D4-4919-9C0C-45E51AF578AC}"/>
                </a:ext>
              </a:extLst>
            </p:cNvPr>
            <p:cNvSpPr/>
            <p:nvPr userDrawn="1"/>
          </p:nvSpPr>
          <p:spPr>
            <a:xfrm rot="5400000" flipH="1">
              <a:off x="-152592" y="162118"/>
              <a:ext cx="6400418" cy="6095233"/>
            </a:xfrm>
            <a:prstGeom prst="rect">
              <a:avLst/>
            </a:prstGeom>
            <a:gradFill>
              <a:gsLst>
                <a:gs pos="8000">
                  <a:schemeClr val="accent6"/>
                </a:gs>
                <a:gs pos="100000">
                  <a:schemeClr val="accent5">
                    <a:alpha val="89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BF45C-4020-4F59-8E88-4006B53BE427}"/>
                </a:ext>
              </a:extLst>
            </p:cNvPr>
            <p:cNvSpPr/>
            <p:nvPr userDrawn="1"/>
          </p:nvSpPr>
          <p:spPr>
            <a:xfrm rot="5400000" flipH="1">
              <a:off x="-161024" y="143687"/>
              <a:ext cx="6400418" cy="6113043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FCE23BB-F1B6-4676-BAD7-56273E800FEB}"/>
                </a:ext>
              </a:extLst>
            </p:cNvPr>
            <p:cNvSpPr/>
            <p:nvPr userDrawn="1"/>
          </p:nvSpPr>
          <p:spPr>
            <a:xfrm rot="5400000" flipH="1">
              <a:off x="1932850" y="2249496"/>
              <a:ext cx="2211724" cy="6113042"/>
            </a:xfrm>
            <a:prstGeom prst="rect">
              <a:avLst/>
            </a:prstGeom>
            <a:gradFill>
              <a:gsLst>
                <a:gs pos="2000">
                  <a:schemeClr val="accent5">
                    <a:alpha val="28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136A792-3F80-40BE-96DB-0CDC51B9AA89}"/>
                </a:ext>
              </a:extLst>
            </p:cNvPr>
            <p:cNvSpPr/>
            <p:nvPr userDrawn="1"/>
          </p:nvSpPr>
          <p:spPr>
            <a:xfrm rot="6097846">
              <a:off x="767675" y="747345"/>
              <a:ext cx="4808302" cy="4808302"/>
            </a:xfrm>
            <a:prstGeom prst="ellipse">
              <a:avLst/>
            </a:prstGeom>
            <a:gradFill>
              <a:gsLst>
                <a:gs pos="3900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6">
                    <a:alpha val="29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7B9F2E-88FD-DD95-86E3-4FB51190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80592"/>
            <a:ext cx="5168348" cy="37101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23A755B-04DF-191D-5B87-B81FF2D5532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78502" y="102442"/>
            <a:ext cx="5089242" cy="6177587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2pPr>
            <a:lvl3pPr marL="12001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4pPr>
            <a:lvl5pPr marL="21145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625606" y="1707902"/>
            <a:ext cx="37084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8" name="Date Placeholder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863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column (comparison slide)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795528"/>
            <a:ext cx="10241280" cy="12344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950889" y="1033185"/>
            <a:ext cx="2358977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7159F4-9C90-4671-D0C4-5A5F1D7BDA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74172" y="2441273"/>
            <a:ext cx="4841076" cy="377659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/>
            </a:lvl1pPr>
            <a:lvl2pPr marL="228600">
              <a:lnSpc>
                <a:spcPct val="100000"/>
              </a:lnSpc>
              <a:spcBef>
                <a:spcPts val="1000"/>
              </a:spcBef>
              <a:defRPr sz="2000"/>
            </a:lvl2pPr>
            <a:lvl3pPr marL="685800">
              <a:lnSpc>
                <a:spcPct val="100000"/>
              </a:lnSpc>
              <a:spcBef>
                <a:spcPts val="1000"/>
              </a:spcBef>
              <a:defRPr sz="1800"/>
            </a:lvl3pPr>
            <a:lvl4pPr marL="1143000">
              <a:lnSpc>
                <a:spcPct val="100000"/>
              </a:lnSpc>
              <a:spcBef>
                <a:spcPts val="1000"/>
              </a:spcBef>
              <a:defRPr sz="1600"/>
            </a:lvl4pPr>
            <a:lvl5pPr marL="1600200">
              <a:lnSpc>
                <a:spcPct val="100000"/>
              </a:lnSpc>
              <a:spcBef>
                <a:spcPts val="1000"/>
              </a:spcBef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879934-FAC6-CBA9-F178-98B8359AD3B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71754" y="2441273"/>
            <a:ext cx="4841076" cy="377659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/>
            </a:lvl1pPr>
            <a:lvl2pPr marL="228600">
              <a:lnSpc>
                <a:spcPct val="100000"/>
              </a:lnSpc>
              <a:spcBef>
                <a:spcPts val="1000"/>
              </a:spcBef>
              <a:defRPr sz="2000"/>
            </a:lvl2pPr>
            <a:lvl3pPr marL="685800">
              <a:lnSpc>
                <a:spcPct val="100000"/>
              </a:lnSpc>
              <a:spcBef>
                <a:spcPts val="1000"/>
              </a:spcBef>
              <a:defRPr sz="1800"/>
            </a:lvl3pPr>
            <a:lvl4pPr marL="1143000">
              <a:lnSpc>
                <a:spcPct val="100000"/>
              </a:lnSpc>
              <a:spcBef>
                <a:spcPts val="1000"/>
              </a:spcBef>
              <a:defRPr sz="1600"/>
            </a:lvl4pPr>
            <a:lvl5pPr marL="1600200">
              <a:lnSpc>
                <a:spcPct val="100000"/>
              </a:lnSpc>
              <a:spcBef>
                <a:spcPts val="1000"/>
              </a:spcBef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64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1292" y="457200"/>
            <a:ext cx="7126530" cy="1569368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6409944"/>
          </a:xfrm>
          <a:solidFill>
            <a:schemeClr val="accent6"/>
          </a:solidFill>
        </p:spPr>
        <p:txBody>
          <a:bodyPr tIns="182880" anchor="t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41838" y="2368550"/>
            <a:ext cx="7125906" cy="33909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2000"/>
            </a:lvl3pPr>
            <a:lvl4pPr marL="1657350" indent="-285750">
              <a:buFont typeface="Arial" panose="020B0604020202020204" pitchFamily="34" charset="0"/>
              <a:buChar char="•"/>
              <a:defRPr sz="2000"/>
            </a:lvl4pPr>
            <a:lvl5pPr marL="2114550" indent="-28575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18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6656623-465F-ABF1-A0A3-D5DED6EB1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78485" y="0"/>
            <a:ext cx="6113515" cy="6411879"/>
            <a:chOff x="-17809" y="0"/>
            <a:chExt cx="6113515" cy="641187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2DFFA2-22D4-4919-9C0C-45E51AF578AC}"/>
                </a:ext>
              </a:extLst>
            </p:cNvPr>
            <p:cNvSpPr/>
            <p:nvPr userDrawn="1"/>
          </p:nvSpPr>
          <p:spPr>
            <a:xfrm rot="5400000" flipH="1">
              <a:off x="-152592" y="162118"/>
              <a:ext cx="6400418" cy="6095233"/>
            </a:xfrm>
            <a:prstGeom prst="rect">
              <a:avLst/>
            </a:prstGeom>
            <a:gradFill>
              <a:gsLst>
                <a:gs pos="8000">
                  <a:schemeClr val="accent6"/>
                </a:gs>
                <a:gs pos="100000">
                  <a:schemeClr val="accent5">
                    <a:alpha val="89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BF45C-4020-4F59-8E88-4006B53BE427}"/>
                </a:ext>
              </a:extLst>
            </p:cNvPr>
            <p:cNvSpPr/>
            <p:nvPr userDrawn="1"/>
          </p:nvSpPr>
          <p:spPr>
            <a:xfrm rot="5400000" flipH="1">
              <a:off x="-161024" y="143687"/>
              <a:ext cx="6400418" cy="6113043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FCE23BB-F1B6-4676-BAD7-56273E800FEB}"/>
                </a:ext>
              </a:extLst>
            </p:cNvPr>
            <p:cNvSpPr/>
            <p:nvPr userDrawn="1"/>
          </p:nvSpPr>
          <p:spPr>
            <a:xfrm rot="5400000" flipH="1">
              <a:off x="1932850" y="2249496"/>
              <a:ext cx="2211724" cy="6113042"/>
            </a:xfrm>
            <a:prstGeom prst="rect">
              <a:avLst/>
            </a:prstGeom>
            <a:gradFill>
              <a:gsLst>
                <a:gs pos="2000">
                  <a:schemeClr val="accent5">
                    <a:alpha val="28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136A792-3F80-40BE-96DB-0CDC51B9AA89}"/>
                </a:ext>
              </a:extLst>
            </p:cNvPr>
            <p:cNvSpPr/>
            <p:nvPr userDrawn="1"/>
          </p:nvSpPr>
          <p:spPr>
            <a:xfrm rot="6097846">
              <a:off x="767675" y="747345"/>
              <a:ext cx="4808302" cy="4808302"/>
            </a:xfrm>
            <a:prstGeom prst="ellipse">
              <a:avLst/>
            </a:prstGeom>
            <a:gradFill>
              <a:gsLst>
                <a:gs pos="3900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6">
                    <a:alpha val="29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7B9F2E-88FD-DD95-86E3-4FB51190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461" y="548640"/>
            <a:ext cx="5148469" cy="3291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881933" y="964229"/>
            <a:ext cx="2221066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36F9EE-DD42-562B-C6F8-A748DBD767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1520" y="548541"/>
            <a:ext cx="5029200" cy="1754821"/>
          </a:xfrm>
        </p:spPr>
        <p:txBody>
          <a:bodyPr>
            <a:noAutofit/>
          </a:bodyPr>
          <a:lstStyle>
            <a:lvl1pPr marL="512064" indent="-512064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1143000" indent="-457200">
              <a:buFont typeface="+mj-lt"/>
              <a:buAutoNum type="alphaLcPeriod"/>
              <a:defRPr>
                <a:solidFill>
                  <a:schemeClr val="tx1"/>
                </a:solidFill>
              </a:defRPr>
            </a:lvl2pPr>
            <a:lvl3pPr marL="1600200" indent="-342900">
              <a:buFont typeface="+mj-lt"/>
              <a:buAutoNum type="arabicParenR"/>
              <a:defRPr>
                <a:solidFill>
                  <a:schemeClr val="tx1"/>
                </a:solidFill>
              </a:defRPr>
            </a:lvl3pPr>
            <a:lvl4pPr marL="2057400" indent="-342900">
              <a:buFont typeface="+mj-lt"/>
              <a:buAutoNum type="alphaLcParenR"/>
              <a:defRPr>
                <a:solidFill>
                  <a:schemeClr val="tx1"/>
                </a:solidFill>
              </a:defRPr>
            </a:lvl4pPr>
            <a:lvl5pPr marL="2171700" indent="-342900">
              <a:buFont typeface="+mj-lt"/>
              <a:buAutoNum type="arabicPeriod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EC04E9-710E-36FF-FDD9-AD9A2C4892B2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28666" y="2477910"/>
            <a:ext cx="5029200" cy="379557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8001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12001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573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1145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8" name="Date Placeholder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667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547358"/>
            <a:ext cx="10924649" cy="12344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826891" y="909187"/>
            <a:ext cx="211098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7159F4-9C90-4671-D0C4-5A5F1D7BDA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31520" y="2193277"/>
            <a:ext cx="2633552" cy="369959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742950" indent="-285750"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657350" indent="-285750">
              <a:buFont typeface="Arial" panose="020B0604020202020204" pitchFamily="34" charset="0"/>
              <a:buChar char="•"/>
              <a:defRPr sz="1400"/>
            </a:lvl4pPr>
            <a:lvl5pPr marL="2114550" indent="-285750">
              <a:buFont typeface="Arial" panose="020B0604020202020204" pitchFamily="34" charset="0"/>
              <a:buChar char="•"/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9BEC78A7-502C-725F-1EE1-69E7CFBAD368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3840163" y="2193925"/>
            <a:ext cx="7827962" cy="369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48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7823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9266C16-8EA6-D555-3ADA-1DE20493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2" y="366777"/>
            <a:ext cx="5216238" cy="33822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409944"/>
          </a:xfrm>
          <a:solidFill>
            <a:schemeClr val="accent6"/>
          </a:solidFill>
        </p:spPr>
        <p:txBody>
          <a:bodyPr tIns="274320" anchor="t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18562" y="3923818"/>
            <a:ext cx="5216239" cy="2349660"/>
          </a:xfrm>
        </p:spPr>
        <p:txBody>
          <a:bodyPr tIns="91440">
            <a:noAutofit/>
          </a:bodyPr>
          <a:lstStyle>
            <a:lvl1pPr>
              <a:buNone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7098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7176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6999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6460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82709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349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880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858A11-CF78-F0C2-6CC5-E8D330396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180C09-F568-5879-8C5F-E0BE933A89FD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213324-86C8-E3DF-9718-A525F6A309D2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3" r:id="rId14"/>
    <p:sldLayoutId id="2147483744" r:id="rId15"/>
    <p:sldLayoutId id="2147483746" r:id="rId16"/>
    <p:sldLayoutId id="2147483747" r:id="rId17"/>
    <p:sldLayoutId id="2147483748" r:id="rId18"/>
    <p:sldLayoutId id="2147483749" r:id="rId19"/>
    <p:sldLayoutId id="2147483752" r:id="rId2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E0F0A-3BC6-A4BF-0161-DCE0CBC0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Multı-threadıng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711D1-057A-7F1A-5CD7-DF7F9FDD0888}"/>
              </a:ext>
            </a:extLst>
          </p:cNvPr>
          <p:cNvSpPr txBox="1"/>
          <p:nvPr/>
        </p:nvSpPr>
        <p:spPr>
          <a:xfrm>
            <a:off x="6096000" y="51079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Recep</a:t>
            </a:r>
            <a:r>
              <a:rPr lang="en-US" dirty="0"/>
              <a:t> YILDIRIM – </a:t>
            </a:r>
            <a:r>
              <a:rPr lang="en-US" b="1" dirty="0"/>
              <a:t>recep.yildirim</a:t>
            </a:r>
            <a:r>
              <a:rPr lang="en-US" dirty="0"/>
              <a:t>@sabanciuniv.edu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9CADA-73AC-DED1-3FDD-15982C74429C}"/>
              </a:ext>
            </a:extLst>
          </p:cNvPr>
          <p:cNvSpPr txBox="1"/>
          <p:nvPr/>
        </p:nvSpPr>
        <p:spPr>
          <a:xfrm>
            <a:off x="4348479" y="6488668"/>
            <a:ext cx="349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CS408</a:t>
            </a:r>
            <a:r>
              <a:rPr lang="en-US" dirty="0"/>
              <a:t>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389988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6654-0C52-B309-B287-DCD191AB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</a:t>
            </a:r>
            <a:r>
              <a:rPr lang="en-US" dirty="0" err="1"/>
              <a:t>Conditıons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0C6C8-BBF8-D6DB-5F26-A9F1C44B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2" descr="Single thread modifying a shared database">
            <a:extLst>
              <a:ext uri="{FF2B5EF4-FFF2-40B4-BE49-F238E27FC236}">
                <a16:creationId xmlns:a16="http://schemas.microsoft.com/office/drawing/2014/main" id="{B27D27E7-DF73-2098-ABC9-E3ABD4148F9A}"/>
              </a:ext>
            </a:extLst>
          </p:cNvPr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627" y="-105791"/>
            <a:ext cx="3148551" cy="660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32EB71-F027-4A99-C5A4-FA0FF5551BCE}"/>
              </a:ext>
            </a:extLst>
          </p:cNvPr>
          <p:cNvSpPr txBox="1"/>
          <p:nvPr/>
        </p:nvSpPr>
        <p:spPr>
          <a:xfrm>
            <a:off x="4348479" y="6488668"/>
            <a:ext cx="349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CS408</a:t>
            </a:r>
            <a:r>
              <a:rPr lang="en-US" dirty="0"/>
              <a:t> – Computer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AA804-9A7D-76D7-C33E-3FC2D5AA121C}"/>
              </a:ext>
            </a:extLst>
          </p:cNvPr>
          <p:cNvSpPr txBox="1"/>
          <p:nvPr/>
        </p:nvSpPr>
        <p:spPr>
          <a:xfrm>
            <a:off x="1096892" y="4112141"/>
            <a:ext cx="546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one thread everything works as expected</a:t>
            </a:r>
          </a:p>
        </p:txBody>
      </p:sp>
    </p:spTree>
    <p:extLst>
      <p:ext uri="{BB962C8B-B14F-4D97-AF65-F5344CB8AC3E}">
        <p14:creationId xmlns:p14="http://schemas.microsoft.com/office/powerpoint/2010/main" val="698736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4A8AF5-09B8-C7DB-CEFA-6509CB985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F7A4F8E2-0DC5-3BCE-872B-7AB633953C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70361-7949-4D39-BB3A-D658CCC2A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8" y="597025"/>
            <a:ext cx="5344886" cy="4062547"/>
          </a:xfrm>
        </p:spPr>
        <p:txBody>
          <a:bodyPr vert="horz" lIns="0" tIns="0" rIns="0" bIns="0" rtlCol="0" anchor="b">
            <a:normAutofit/>
          </a:bodyPr>
          <a:lstStyle/>
          <a:p>
            <a:pPr algn="l"/>
            <a:r>
              <a:rPr lang="en-US" sz="4000" spc="750" dirty="0">
                <a:solidFill>
                  <a:schemeClr val="bg1"/>
                </a:solidFill>
              </a:rPr>
              <a:t>What </a:t>
            </a:r>
            <a:r>
              <a:rPr lang="en-US" sz="4000" spc="750" dirty="0" err="1">
                <a:solidFill>
                  <a:schemeClr val="bg1"/>
                </a:solidFill>
              </a:rPr>
              <a:t>ıf</a:t>
            </a:r>
            <a:endParaRPr lang="en-US" sz="4000" spc="75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B975F-07F1-A2BB-E63E-B496DA38EC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288" y="4861016"/>
            <a:ext cx="4781006" cy="1136468"/>
          </a:xfrm>
        </p:spPr>
        <p:txBody>
          <a:bodyPr vert="horz" lIns="0" tIns="0" rIns="0" bIns="0" rtlCol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cap="all" spc="600" dirty="0">
                <a:solidFill>
                  <a:schemeClr val="bg1"/>
                </a:solidFill>
                <a:latin typeface="+mn-lt"/>
              </a:rPr>
              <a:t>we had two threads working simultaneously on the same data?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82F243-4C89-94B0-6032-319048F9275F}"/>
              </a:ext>
            </a:extLst>
          </p:cNvPr>
          <p:cNvSpPr txBox="1"/>
          <p:nvPr/>
        </p:nvSpPr>
        <p:spPr>
          <a:xfrm>
            <a:off x="4348479" y="6488668"/>
            <a:ext cx="349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CS408</a:t>
            </a:r>
            <a:r>
              <a:rPr lang="en-US" dirty="0"/>
              <a:t>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315004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F956A-742D-9F7D-86ED-88F8AA1F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52" name="Picture 4" descr="Thread 1 gets a copy of shared data and increments it.">
            <a:extLst>
              <a:ext uri="{FF2B5EF4-FFF2-40B4-BE49-F238E27FC236}">
                <a16:creationId xmlns:a16="http://schemas.microsoft.com/office/drawing/2014/main" id="{FF25A975-D642-B491-6A87-EBA636B2A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438" y="-308869"/>
            <a:ext cx="8161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DC2DE-8376-BB10-F0BB-10DD17B3BA66}"/>
              </a:ext>
            </a:extLst>
          </p:cNvPr>
          <p:cNvSpPr txBox="1"/>
          <p:nvPr/>
        </p:nvSpPr>
        <p:spPr>
          <a:xfrm>
            <a:off x="4348479" y="6488668"/>
            <a:ext cx="349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CS408</a:t>
            </a:r>
            <a:r>
              <a:rPr lang="en-US" dirty="0"/>
              <a:t>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3022155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F956A-742D-9F7D-86ED-88F8AA1F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098" name="Picture 2" descr="Thread 2 gets a copy of shared data and increments it.">
            <a:extLst>
              <a:ext uri="{FF2B5EF4-FFF2-40B4-BE49-F238E27FC236}">
                <a16:creationId xmlns:a16="http://schemas.microsoft.com/office/drawing/2014/main" id="{20826B9B-7798-C145-1915-17207757C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735" y="-337150"/>
            <a:ext cx="8412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809C2-7642-06A4-ECDA-5F16F406976C}"/>
              </a:ext>
            </a:extLst>
          </p:cNvPr>
          <p:cNvSpPr txBox="1"/>
          <p:nvPr/>
        </p:nvSpPr>
        <p:spPr>
          <a:xfrm>
            <a:off x="4348479" y="6488668"/>
            <a:ext cx="349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CS408</a:t>
            </a:r>
            <a:r>
              <a:rPr lang="en-US" dirty="0"/>
              <a:t>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3357159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F956A-742D-9F7D-86ED-88F8AA1F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Picture 4" descr="Both threads write 1 to shared database.">
            <a:extLst>
              <a:ext uri="{FF2B5EF4-FFF2-40B4-BE49-F238E27FC236}">
                <a16:creationId xmlns:a16="http://schemas.microsoft.com/office/drawing/2014/main" id="{FC23A334-2628-0C06-ADD9-EDA699EC6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443" y="-224028"/>
            <a:ext cx="8901113" cy="671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4B4B2E-388E-E760-0C4E-F21916525BE0}"/>
              </a:ext>
            </a:extLst>
          </p:cNvPr>
          <p:cNvSpPr txBox="1"/>
          <p:nvPr/>
        </p:nvSpPr>
        <p:spPr>
          <a:xfrm>
            <a:off x="4348479" y="6488668"/>
            <a:ext cx="349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CS408</a:t>
            </a:r>
            <a:r>
              <a:rPr lang="en-US" dirty="0"/>
              <a:t>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989932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27C1F976-19D9-4B3A-5154-7A1274E0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79" y="206625"/>
            <a:ext cx="8140620" cy="1569368"/>
          </a:xfrm>
        </p:spPr>
        <p:txBody>
          <a:bodyPr/>
          <a:lstStyle/>
          <a:p>
            <a:r>
              <a:rPr lang="en-US" dirty="0"/>
              <a:t>Basic Synchronization Using Lock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C746A096-1F10-75ED-9DB7-57ED932FACB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67947" y="2369809"/>
            <a:ext cx="7125906" cy="339090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Blocks all threads until the thread which holds lock completes its tasks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Also called Mutex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It can be acquired and released by threads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65451-9850-B9FC-5CD5-D14FD278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68BC1-4E9E-1376-027A-6B2C1CD55303}"/>
              </a:ext>
            </a:extLst>
          </p:cNvPr>
          <p:cNvSpPr txBox="1"/>
          <p:nvPr/>
        </p:nvSpPr>
        <p:spPr>
          <a:xfrm>
            <a:off x="4348479" y="6488668"/>
            <a:ext cx="349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CS408</a:t>
            </a:r>
            <a:r>
              <a:rPr lang="en-US" dirty="0"/>
              <a:t> – Computer Networks</a:t>
            </a:r>
          </a:p>
        </p:txBody>
      </p:sp>
      <p:pic>
        <p:nvPicPr>
          <p:cNvPr id="7" name="Picture Placeholder 6" descr="An aerial view of a roundabout&#10;&#10;Description automatically generated">
            <a:extLst>
              <a:ext uri="{FF2B5EF4-FFF2-40B4-BE49-F238E27FC236}">
                <a16:creationId xmlns:a16="http://schemas.microsoft.com/office/drawing/2014/main" id="{80DB8032-F65F-4821-E3F7-1BEAD62600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8474" r="184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7904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718C9-B9E8-4031-8520-978FF8B07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169" y="1477333"/>
            <a:ext cx="5090161" cy="31304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A79D95-32A9-BD2C-047E-56C700BBE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3ACC1F-4304-5126-D792-CB6E37D8FE8C}"/>
              </a:ext>
            </a:extLst>
          </p:cNvPr>
          <p:cNvSpPr txBox="1"/>
          <p:nvPr/>
        </p:nvSpPr>
        <p:spPr>
          <a:xfrm>
            <a:off x="4348479" y="6488668"/>
            <a:ext cx="349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CS408</a:t>
            </a:r>
            <a:r>
              <a:rPr lang="en-US" dirty="0"/>
              <a:t> – Computer Networks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7AD22F79-ED0C-7DA9-B212-9D811AC2D394}"/>
              </a:ext>
            </a:extLst>
          </p:cNvPr>
          <p:cNvSpPr txBox="1">
            <a:spLocks/>
          </p:cNvSpPr>
          <p:nvPr/>
        </p:nvSpPr>
        <p:spPr>
          <a:xfrm>
            <a:off x="4158090" y="4793878"/>
            <a:ext cx="5094318" cy="33822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Dead</a:t>
            </a:r>
            <a:r>
              <a:rPr lang="en-US" dirty="0"/>
              <a:t>lock</a:t>
            </a:r>
          </a:p>
        </p:txBody>
      </p:sp>
      <p:sp>
        <p:nvSpPr>
          <p:cNvPr id="8" name="Title 12">
            <a:extLst>
              <a:ext uri="{FF2B5EF4-FFF2-40B4-BE49-F238E27FC236}">
                <a16:creationId xmlns:a16="http://schemas.microsoft.com/office/drawing/2014/main" id="{28BBAB75-3F2E-A871-FD39-1BBCDD7A07FE}"/>
              </a:ext>
            </a:extLst>
          </p:cNvPr>
          <p:cNvSpPr txBox="1">
            <a:spLocks/>
          </p:cNvSpPr>
          <p:nvPr/>
        </p:nvSpPr>
        <p:spPr>
          <a:xfrm>
            <a:off x="-2234239" y="1801812"/>
            <a:ext cx="9252408" cy="33822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rgbClr val="FF0000"/>
                </a:solidFill>
              </a:rPr>
              <a:t>Do not </a:t>
            </a:r>
            <a:r>
              <a:rPr lang="en-US" dirty="0"/>
              <a:t>handle </a:t>
            </a:r>
          </a:p>
          <a:p>
            <a:pPr algn="r"/>
            <a:r>
              <a:rPr lang="en-US" dirty="0"/>
              <a:t>key acquiring </a:t>
            </a:r>
          </a:p>
          <a:p>
            <a:pPr algn="r"/>
            <a:r>
              <a:rPr lang="en-US" dirty="0"/>
              <a:t>And release 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manually</a:t>
            </a:r>
          </a:p>
        </p:txBody>
      </p:sp>
    </p:spTree>
    <p:extLst>
      <p:ext uri="{BB962C8B-B14F-4D97-AF65-F5344CB8AC3E}">
        <p14:creationId xmlns:p14="http://schemas.microsoft.com/office/powerpoint/2010/main" val="225668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86F80-7215-47FB-657E-C8F2797A7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64777FC-99CE-D7D5-132F-9A5CD512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2" y="366777"/>
            <a:ext cx="5094318" cy="33822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1A628-6E9B-44AE-A7C9-B2E98784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Placeholder 4" descr="A person and person standing next to a question mark&#10;&#10;Description automatically generated">
            <a:extLst>
              <a:ext uri="{FF2B5EF4-FFF2-40B4-BE49-F238E27FC236}">
                <a16:creationId xmlns:a16="http://schemas.microsoft.com/office/drawing/2014/main" id="{20691A5D-3C1A-A153-C0CF-B377BDE691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52" r="2452"/>
          <a:stretch>
            <a:fillRect/>
          </a:stretch>
        </p:blipFill>
        <p:spPr>
          <a:xfrm>
            <a:off x="27708" y="36944"/>
            <a:ext cx="6003636" cy="631282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39F85A-34D8-1D1A-03EB-5D1C30B5D7AE}"/>
              </a:ext>
            </a:extLst>
          </p:cNvPr>
          <p:cNvSpPr txBox="1"/>
          <p:nvPr/>
        </p:nvSpPr>
        <p:spPr>
          <a:xfrm>
            <a:off x="4348479" y="6488668"/>
            <a:ext cx="349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CS408</a:t>
            </a:r>
            <a:r>
              <a:rPr lang="en-US" dirty="0"/>
              <a:t>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1048883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C86C-18B1-9DCD-7CED-E3932EBB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5548C-6AE1-979F-8462-BC4197999AA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Thread</a:t>
            </a:r>
          </a:p>
          <a:p>
            <a:r>
              <a:rPr lang="en-US" dirty="0"/>
              <a:t>Daemon Threads</a:t>
            </a:r>
          </a:p>
          <a:p>
            <a:r>
              <a:rPr lang="en-US" dirty="0"/>
              <a:t>Joining Threads</a:t>
            </a:r>
          </a:p>
          <a:p>
            <a:r>
              <a:rPr lang="en-US" dirty="0"/>
              <a:t>Race Conditions</a:t>
            </a:r>
          </a:p>
          <a:p>
            <a:r>
              <a:rPr lang="en-US" dirty="0"/>
              <a:t>Basic Synchronization</a:t>
            </a:r>
          </a:p>
          <a:p>
            <a:r>
              <a:rPr lang="en-US" dirty="0"/>
              <a:t>Deadlock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7126C-384F-56F2-D9A3-16840F27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857F5-96C8-461D-A78C-38E92FE1C52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62704-007A-1C88-1E44-918DBC4126F2}"/>
              </a:ext>
            </a:extLst>
          </p:cNvPr>
          <p:cNvSpPr txBox="1"/>
          <p:nvPr/>
        </p:nvSpPr>
        <p:spPr>
          <a:xfrm>
            <a:off x="4348479" y="6488668"/>
            <a:ext cx="349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CS408</a:t>
            </a:r>
            <a:r>
              <a:rPr lang="en-US" dirty="0"/>
              <a:t>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3423723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27C1F976-19D9-4B3A-5154-7A1274E0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089" y="151206"/>
            <a:ext cx="7126530" cy="1569368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ıs</a:t>
            </a:r>
            <a:r>
              <a:rPr lang="en-US" dirty="0"/>
              <a:t> a thread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C746A096-1F10-75ED-9DB7-57ED932FACB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41838" y="1911350"/>
            <a:ext cx="7125906" cy="339090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A separate flow of execution</a:t>
            </a:r>
          </a:p>
          <a:p>
            <a:pPr marL="342900" indent="-342900">
              <a:buFontTx/>
              <a:buChar char="-"/>
            </a:pPr>
            <a:r>
              <a:rPr lang="en-US" dirty="0"/>
              <a:t>Two things happening at once</a:t>
            </a:r>
          </a:p>
          <a:p>
            <a:pPr marL="342900" indent="-342900">
              <a:buFontTx/>
              <a:buChar char="-"/>
            </a:pPr>
            <a:r>
              <a:rPr lang="en-US" dirty="0"/>
              <a:t>Similar to multiprocessing (but not same)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65451-9850-B9FC-5CD5-D14FD278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68BC1-4E9E-1376-027A-6B2C1CD55303}"/>
              </a:ext>
            </a:extLst>
          </p:cNvPr>
          <p:cNvSpPr txBox="1"/>
          <p:nvPr/>
        </p:nvSpPr>
        <p:spPr>
          <a:xfrm>
            <a:off x="4348479" y="6488668"/>
            <a:ext cx="349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CS408</a:t>
            </a:r>
            <a:r>
              <a:rPr lang="en-US" dirty="0"/>
              <a:t> – Computer Networks</a:t>
            </a:r>
          </a:p>
        </p:txBody>
      </p:sp>
      <p:pic>
        <p:nvPicPr>
          <p:cNvPr id="9" name="Picture Placeholder 8" descr="A group of people working in a factory&#10;&#10;Description automatically generated">
            <a:extLst>
              <a:ext uri="{FF2B5EF4-FFF2-40B4-BE49-F238E27FC236}">
                <a16:creationId xmlns:a16="http://schemas.microsoft.com/office/drawing/2014/main" id="{0E49E7DD-F4AB-3959-7622-6B7DBCC4DC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8474" r="18474"/>
          <a:stretch>
            <a:fillRect/>
          </a:stretch>
        </p:blipFill>
        <p:spPr/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40BD66-F402-E412-2440-B6F24CCD7694}"/>
              </a:ext>
            </a:extLst>
          </p:cNvPr>
          <p:cNvSpPr txBox="1"/>
          <p:nvPr/>
        </p:nvSpPr>
        <p:spPr>
          <a:xfrm>
            <a:off x="10243148" y="5993417"/>
            <a:ext cx="1865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See code example…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2ACABD-2849-5369-C71C-31D58A51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38" y="2783897"/>
            <a:ext cx="60293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04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F0D58-25AA-4771-41E5-144B064DE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 dirty="0" err="1">
                <a:solidFill>
                  <a:schemeClr val="bg1"/>
                </a:solidFill>
              </a:rPr>
              <a:t>Basıc</a:t>
            </a:r>
            <a:r>
              <a:rPr lang="en-US" sz="3200" spc="750" dirty="0">
                <a:solidFill>
                  <a:schemeClr val="bg1"/>
                </a:solidFill>
              </a:rPr>
              <a:t> thread</a:t>
            </a:r>
          </a:p>
        </p:txBody>
      </p:sp>
      <p:pic>
        <p:nvPicPr>
          <p:cNvPr id="6" name="Content Placeholder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246BF16-ADF7-8B8B-9995-E58B69519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8514" b="7801"/>
          <a:stretch/>
        </p:blipFill>
        <p:spPr>
          <a:xfrm>
            <a:off x="460562" y="433737"/>
            <a:ext cx="11270875" cy="39240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001CD-F36F-2601-8FDD-1BC823CA2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3BB8ED-8EB2-1578-5459-D51601AF9F4A}"/>
              </a:ext>
            </a:extLst>
          </p:cNvPr>
          <p:cNvSpPr txBox="1"/>
          <p:nvPr/>
        </p:nvSpPr>
        <p:spPr>
          <a:xfrm>
            <a:off x="4348479" y="6488668"/>
            <a:ext cx="349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CS408</a:t>
            </a:r>
            <a:r>
              <a:rPr lang="en-US" dirty="0"/>
              <a:t>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227943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27C1F976-19D9-4B3A-5154-7A1274E0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089" y="151206"/>
            <a:ext cx="7126530" cy="1569368"/>
          </a:xfrm>
        </p:spPr>
        <p:txBody>
          <a:bodyPr/>
          <a:lstStyle/>
          <a:p>
            <a:r>
              <a:rPr lang="en-US" dirty="0"/>
              <a:t>Daemon Threads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C746A096-1F10-75ED-9DB7-57ED932FACB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67947" y="2369809"/>
            <a:ext cx="7125906" cy="339090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 A daemon is a process that runs in the background.</a:t>
            </a:r>
          </a:p>
          <a:p>
            <a:pPr marL="342900" indent="-342900">
              <a:buFontTx/>
              <a:buChar char="-"/>
            </a:pPr>
            <a:r>
              <a:rPr lang="en-US" dirty="0"/>
              <a:t>A daemon thread will shut down immediately when the program exits</a:t>
            </a:r>
          </a:p>
          <a:p>
            <a:pPr marL="342900" indent="-342900">
              <a:buFontTx/>
              <a:buChar char="-"/>
            </a:pPr>
            <a:r>
              <a:rPr lang="en-US" dirty="0"/>
              <a:t>Or program will wait the threads to complete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65451-9850-B9FC-5CD5-D14FD278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68BC1-4E9E-1376-027A-6B2C1CD55303}"/>
              </a:ext>
            </a:extLst>
          </p:cNvPr>
          <p:cNvSpPr txBox="1"/>
          <p:nvPr/>
        </p:nvSpPr>
        <p:spPr>
          <a:xfrm>
            <a:off x="4348479" y="6488668"/>
            <a:ext cx="349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CS408</a:t>
            </a:r>
            <a:r>
              <a:rPr lang="en-US" dirty="0"/>
              <a:t> – Computer Networks</a:t>
            </a:r>
          </a:p>
        </p:txBody>
      </p:sp>
      <p:pic>
        <p:nvPicPr>
          <p:cNvPr id="10" name="Picture Placeholder 9" descr="A group of people working on a machine&#10;&#10;Description automatically generated">
            <a:extLst>
              <a:ext uri="{FF2B5EF4-FFF2-40B4-BE49-F238E27FC236}">
                <a16:creationId xmlns:a16="http://schemas.microsoft.com/office/drawing/2014/main" id="{672BBD46-F690-9368-5301-2122808465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8474" r="18474"/>
          <a:stretch>
            <a:fillRect/>
          </a:stretch>
        </p:blipFill>
        <p:spPr>
          <a:xfrm>
            <a:off x="0" y="0"/>
            <a:ext cx="4040155" cy="6407576"/>
          </a:xfrm>
        </p:spPr>
      </p:pic>
    </p:spTree>
    <p:extLst>
      <p:ext uri="{BB962C8B-B14F-4D97-AF65-F5344CB8AC3E}">
        <p14:creationId xmlns:p14="http://schemas.microsoft.com/office/powerpoint/2010/main" val="727373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F0D58-25AA-4771-41E5-144B064DE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 dirty="0">
                <a:solidFill>
                  <a:schemeClr val="bg1"/>
                </a:solidFill>
              </a:rPr>
              <a:t>Daemon thread</a:t>
            </a:r>
          </a:p>
        </p:txBody>
      </p:sp>
      <p:pic>
        <p:nvPicPr>
          <p:cNvPr id="8" name="Content Placeholder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A4266BB-88B0-EA8D-3ECD-F18D15D73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185" y="447964"/>
            <a:ext cx="9328355" cy="44076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001CD-F36F-2601-8FDD-1BC823CA2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48849-430E-83FB-4655-5A60B1D5DCCB}"/>
              </a:ext>
            </a:extLst>
          </p:cNvPr>
          <p:cNvSpPr txBox="1"/>
          <p:nvPr/>
        </p:nvSpPr>
        <p:spPr>
          <a:xfrm>
            <a:off x="4348479" y="6488668"/>
            <a:ext cx="349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CS408</a:t>
            </a:r>
            <a:r>
              <a:rPr lang="en-US" dirty="0"/>
              <a:t>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11467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1D41-5286-2B6E-EE70-7893A03C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Joınıng</a:t>
            </a:r>
            <a:r>
              <a:rPr lang="en-US" dirty="0"/>
              <a:t> threads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D02C0-0922-7872-ED77-5519F8213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Content Placeholder 25">
            <a:extLst>
              <a:ext uri="{FF2B5EF4-FFF2-40B4-BE49-F238E27FC236}">
                <a16:creationId xmlns:a16="http://schemas.microsoft.com/office/drawing/2014/main" id="{0160DD31-E4EE-AF83-AB91-80ED88F50E19}"/>
              </a:ext>
            </a:extLst>
          </p:cNvPr>
          <p:cNvSpPr txBox="1">
            <a:spLocks/>
          </p:cNvSpPr>
          <p:nvPr/>
        </p:nvSpPr>
        <p:spPr>
          <a:xfrm>
            <a:off x="838339" y="2104655"/>
            <a:ext cx="7125906" cy="3390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dirty="0"/>
              <a:t>Threads run independently</a:t>
            </a:r>
          </a:p>
          <a:p>
            <a:pPr marL="342900" indent="-342900">
              <a:buFontTx/>
              <a:buChar char="-"/>
            </a:pPr>
            <a:r>
              <a:rPr lang="en-US" dirty="0"/>
              <a:t>Python has a Main Thread</a:t>
            </a:r>
          </a:p>
          <a:p>
            <a:pPr marL="342900" indent="-342900">
              <a:buFontTx/>
              <a:buChar char="-"/>
            </a:pPr>
            <a:r>
              <a:rPr lang="en-US" dirty="0"/>
              <a:t>Joining means waiting a thread to complete</a:t>
            </a:r>
          </a:p>
          <a:p>
            <a:pPr marL="342900" indent="-342900">
              <a:buFontTx/>
              <a:buChar char="-"/>
            </a:pPr>
            <a:r>
              <a:rPr lang="en-US" dirty="0"/>
              <a:t>Blocks the main thread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F9F33F-E50E-20C0-B928-F37F30FAB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69" y="4147947"/>
            <a:ext cx="10848975" cy="19145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FC5E08-1E66-2FBC-6425-875DF1FAE4DC}"/>
              </a:ext>
            </a:extLst>
          </p:cNvPr>
          <p:cNvSpPr txBox="1"/>
          <p:nvPr/>
        </p:nvSpPr>
        <p:spPr>
          <a:xfrm>
            <a:off x="4348479" y="6488668"/>
            <a:ext cx="349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CS408</a:t>
            </a:r>
            <a:r>
              <a:rPr lang="en-US" dirty="0"/>
              <a:t> – Computer Networks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EEDAC-98BD-7874-B3D8-20BB02E227E4}"/>
              </a:ext>
            </a:extLst>
          </p:cNvPr>
          <p:cNvSpPr txBox="1"/>
          <p:nvPr/>
        </p:nvSpPr>
        <p:spPr>
          <a:xfrm>
            <a:off x="10243148" y="5993417"/>
            <a:ext cx="1865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See code example…</a:t>
            </a:r>
          </a:p>
        </p:txBody>
      </p:sp>
    </p:spTree>
    <p:extLst>
      <p:ext uri="{BB962C8B-B14F-4D97-AF65-F5344CB8AC3E}">
        <p14:creationId xmlns:p14="http://schemas.microsoft.com/office/powerpoint/2010/main" val="181110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1D41-5286-2B6E-EE70-7893A03C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Joınıng</a:t>
            </a:r>
            <a:r>
              <a:rPr lang="en-US" dirty="0"/>
              <a:t> threads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D02C0-0922-7872-ED77-5519F8213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Content Placeholder 25">
            <a:extLst>
              <a:ext uri="{FF2B5EF4-FFF2-40B4-BE49-F238E27FC236}">
                <a16:creationId xmlns:a16="http://schemas.microsoft.com/office/drawing/2014/main" id="{0160DD31-E4EE-AF83-AB91-80ED88F50E19}"/>
              </a:ext>
            </a:extLst>
          </p:cNvPr>
          <p:cNvSpPr txBox="1">
            <a:spLocks/>
          </p:cNvSpPr>
          <p:nvPr/>
        </p:nvSpPr>
        <p:spPr>
          <a:xfrm>
            <a:off x="4348479" y="2910294"/>
            <a:ext cx="7125906" cy="3390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may also be the case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FC5E08-1E66-2FBC-6425-875DF1FAE4DC}"/>
              </a:ext>
            </a:extLst>
          </p:cNvPr>
          <p:cNvSpPr txBox="1"/>
          <p:nvPr/>
        </p:nvSpPr>
        <p:spPr>
          <a:xfrm>
            <a:off x="4348479" y="6488668"/>
            <a:ext cx="349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CS408</a:t>
            </a:r>
            <a:r>
              <a:rPr lang="en-US" dirty="0"/>
              <a:t> – Computer Networks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EEDAC-98BD-7874-B3D8-20BB02E227E4}"/>
              </a:ext>
            </a:extLst>
          </p:cNvPr>
          <p:cNvSpPr txBox="1"/>
          <p:nvPr/>
        </p:nvSpPr>
        <p:spPr>
          <a:xfrm>
            <a:off x="10243148" y="5993417"/>
            <a:ext cx="1865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See code example…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70F90B-87C4-BA57-5E40-F336361D3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4" y="4010204"/>
            <a:ext cx="86677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54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27C1F976-19D9-4B3A-5154-7A1274E0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089" y="151206"/>
            <a:ext cx="7126530" cy="1569368"/>
          </a:xfrm>
        </p:spPr>
        <p:txBody>
          <a:bodyPr/>
          <a:lstStyle/>
          <a:p>
            <a:r>
              <a:rPr lang="en-US" dirty="0"/>
              <a:t>Race </a:t>
            </a:r>
            <a:r>
              <a:rPr lang="en-US" dirty="0" err="1"/>
              <a:t>Conditıons</a:t>
            </a:r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C746A096-1F10-75ED-9DB7-57ED932FACB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67947" y="2369809"/>
            <a:ext cx="7125906" cy="89986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May occur when two or more threads access a shared piece of data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65451-9850-B9FC-5CD5-D14FD278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68BC1-4E9E-1376-027A-6B2C1CD55303}"/>
              </a:ext>
            </a:extLst>
          </p:cNvPr>
          <p:cNvSpPr txBox="1"/>
          <p:nvPr/>
        </p:nvSpPr>
        <p:spPr>
          <a:xfrm>
            <a:off x="4348479" y="6488668"/>
            <a:ext cx="349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CS408</a:t>
            </a:r>
            <a:r>
              <a:rPr lang="en-US" dirty="0"/>
              <a:t> – Computer Networks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D0A340B9-FF4C-A791-563D-F5962530D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daemon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thread will shut down immediately when the program exits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Placeholder 5" descr="A highway with many roads&#10;&#10;Description automatically generated with medium confidence">
            <a:extLst>
              <a:ext uri="{FF2B5EF4-FFF2-40B4-BE49-F238E27FC236}">
                <a16:creationId xmlns:a16="http://schemas.microsoft.com/office/drawing/2014/main" id="{9CBBE682-0B14-E8E8-AA3A-9CE38C6617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593" r="10593"/>
          <a:stretch>
            <a:fillRect/>
          </a:stretch>
        </p:blipFill>
        <p:spPr/>
      </p:pic>
      <p:pic>
        <p:nvPicPr>
          <p:cNvPr id="1030" name="Picture 6" descr="Thread 1 and Thread 2 use the same shared database.">
            <a:extLst>
              <a:ext uri="{FF2B5EF4-FFF2-40B4-BE49-F238E27FC236}">
                <a16:creationId xmlns:a16="http://schemas.microsoft.com/office/drawing/2014/main" id="{4B929710-3107-2FAF-9B4F-760F4C50B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232" y="3372060"/>
            <a:ext cx="6993949" cy="285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80607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D54F37A-6805-42D4-9FB4-3CFF01A7B9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F92924-243E-4C73-8BD6-689D14A495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D389B5-45E8-4EA7-B5A7-604FF249CF7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{18541583-BB43-4FFD-96EC-6FAF7083C41B}tf89309463_win32</Template>
  <TotalTime>1860</TotalTime>
  <Words>300</Words>
  <Application>Microsoft Office PowerPoint</Application>
  <PresentationFormat>Widescreen</PresentationFormat>
  <Paragraphs>82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Avenir Next LT Pro</vt:lpstr>
      <vt:lpstr>Avenir Next LT Pro Light</vt:lpstr>
      <vt:lpstr>Calibri</vt:lpstr>
      <vt:lpstr>SFMono-Regular</vt:lpstr>
      <vt:lpstr>Source Sans Pro</vt:lpstr>
      <vt:lpstr>GradientRiseVTI</vt:lpstr>
      <vt:lpstr>Multı-threadıng  with  python</vt:lpstr>
      <vt:lpstr>Contents</vt:lpstr>
      <vt:lpstr>What ıs a thread</vt:lpstr>
      <vt:lpstr>Basıc thread</vt:lpstr>
      <vt:lpstr>Daemon Threads</vt:lpstr>
      <vt:lpstr>Daemon thread</vt:lpstr>
      <vt:lpstr>Joınıng threads</vt:lpstr>
      <vt:lpstr>Joınıng threads</vt:lpstr>
      <vt:lpstr>Race Conditıons</vt:lpstr>
      <vt:lpstr>Race Conditıons</vt:lpstr>
      <vt:lpstr>What ıf</vt:lpstr>
      <vt:lpstr>PowerPoint Presentation</vt:lpstr>
      <vt:lpstr>PowerPoint Presentation</vt:lpstr>
      <vt:lpstr>PowerPoint Presentation</vt:lpstr>
      <vt:lpstr>Basic Synchronization Using Lock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Recep YILDIRIM</dc:creator>
  <cp:lastModifiedBy>Recep YILDIRIM</cp:lastModifiedBy>
  <cp:revision>9</cp:revision>
  <dcterms:created xsi:type="dcterms:W3CDTF">2024-09-30T20:41:46Z</dcterms:created>
  <dcterms:modified xsi:type="dcterms:W3CDTF">2024-10-04T11:48:36Z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